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4"/>
    <p:sldMasterId id="2147483660" r:id="rId5"/>
    <p:sldMasterId id="2147483674" r:id="rId6"/>
  </p:sldMasterIdLst>
  <p:notesMasterIdLst>
    <p:notesMasterId r:id="rId37"/>
  </p:notesMasterIdLst>
  <p:sldIdLst>
    <p:sldId id="256" r:id="rId7"/>
    <p:sldId id="258" r:id="rId8"/>
    <p:sldId id="259" r:id="rId9"/>
    <p:sldId id="257" r:id="rId10"/>
    <p:sldId id="289" r:id="rId11"/>
    <p:sldId id="266" r:id="rId12"/>
    <p:sldId id="261" r:id="rId13"/>
    <p:sldId id="283" r:id="rId14"/>
    <p:sldId id="263" r:id="rId15"/>
    <p:sldId id="285" r:id="rId16"/>
    <p:sldId id="286" r:id="rId17"/>
    <p:sldId id="284" r:id="rId18"/>
    <p:sldId id="264" r:id="rId19"/>
    <p:sldId id="275" r:id="rId20"/>
    <p:sldId id="279" r:id="rId21"/>
    <p:sldId id="276" r:id="rId22"/>
    <p:sldId id="277" r:id="rId23"/>
    <p:sldId id="278" r:id="rId24"/>
    <p:sldId id="280" r:id="rId25"/>
    <p:sldId id="281" r:id="rId26"/>
    <p:sldId id="287" r:id="rId27"/>
    <p:sldId id="290" r:id="rId28"/>
    <p:sldId id="271" r:id="rId29"/>
    <p:sldId id="268" r:id="rId30"/>
    <p:sldId id="269" r:id="rId31"/>
    <p:sldId id="274" r:id="rId32"/>
    <p:sldId id="273" r:id="rId33"/>
    <p:sldId id="260" r:id="rId34"/>
    <p:sldId id="288" r:id="rId35"/>
    <p:sldId id="282" r:id="rId36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3"/>
    <a:srgbClr val="646569"/>
    <a:srgbClr val="553278"/>
    <a:srgbClr val="007681"/>
    <a:srgbClr val="1F3261"/>
    <a:srgbClr val="4589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7" autoAdjust="0"/>
  </p:normalViewPr>
  <p:slideViewPr>
    <p:cSldViewPr>
      <p:cViewPr varScale="1">
        <p:scale>
          <a:sx n="125" d="100"/>
          <a:sy n="125" d="100"/>
        </p:scale>
        <p:origin x="96" y="3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-3540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F2C164A-7038-42D0-953C-2EB4816D4C81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DA9C80-B631-4EC4-8253-F63CFD015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57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A9C80-B631-4EC4-8253-F63CFD0157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14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628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627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5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0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20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9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02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722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018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54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57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0365-0D65-4032-85A6-BECCAB4E9A68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54AA7-8025-408E-B296-E2B43FE08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3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CAC6D-BD82-4571-9E34-C1EFF11A946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3714750"/>
            <a:ext cx="9144000" cy="1485900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3714750"/>
            <a:ext cx="9144000" cy="76200"/>
          </a:xfrm>
          <a:prstGeom prst="rect">
            <a:avLst/>
          </a:prstGeom>
          <a:solidFill>
            <a:srgbClr val="553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1"/>
          <p:cNvSpPr txBox="1">
            <a:spLocks/>
          </p:cNvSpPr>
          <p:nvPr userDrawn="1"/>
        </p:nvSpPr>
        <p:spPr>
          <a:xfrm>
            <a:off x="457200" y="3943350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1950"/>
            <a:ext cx="3048000" cy="80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4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581150"/>
            <a:ext cx="5334000" cy="2743200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1540453"/>
            <a:ext cx="5334000" cy="81394"/>
          </a:xfrm>
          <a:prstGeom prst="rect">
            <a:avLst/>
          </a:prstGeom>
          <a:solidFill>
            <a:srgbClr val="553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"/>
          <p:cNvSpPr txBox="1">
            <a:spLocks/>
          </p:cNvSpPr>
          <p:nvPr userDrawn="1"/>
        </p:nvSpPr>
        <p:spPr>
          <a:xfrm>
            <a:off x="152400" y="8810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>
              <a:solidFill>
                <a:srgbClr val="002D73"/>
              </a:solidFill>
            </a:endParaRPr>
          </a:p>
        </p:txBody>
      </p:sp>
      <p:sp>
        <p:nvSpPr>
          <p:cNvPr id="13" name="Slide Number Placeholder 3"/>
          <p:cNvSpPr txBox="1">
            <a:spLocks/>
          </p:cNvSpPr>
          <p:nvPr userDrawn="1"/>
        </p:nvSpPr>
        <p:spPr>
          <a:xfrm>
            <a:off x="8305800" y="88105"/>
            <a:ext cx="6858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F52EC2-2C0B-4C03-9888-0B25156ED88D}" type="slidenum">
              <a:rPr lang="en-US" sz="1200" smtClean="0">
                <a:solidFill>
                  <a:srgbClr val="002D73"/>
                </a:solidFill>
              </a:rPr>
              <a:pPr/>
              <a:t>‹#›</a:t>
            </a:fld>
            <a:endParaRPr lang="en-US" sz="1200" dirty="0">
              <a:solidFill>
                <a:srgbClr val="002D73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512475"/>
            <a:ext cx="1447800" cy="38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54AA7-8025-408E-B296-E2B43FE086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44"/>
            <a:ext cx="9144000" cy="299605"/>
          </a:xfrm>
          <a:prstGeom prst="rect">
            <a:avLst/>
          </a:prstGeom>
          <a:solidFill>
            <a:srgbClr val="002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1"/>
          <p:cNvSpPr txBox="1">
            <a:spLocks/>
          </p:cNvSpPr>
          <p:nvPr userDrawn="1"/>
        </p:nvSpPr>
        <p:spPr>
          <a:xfrm>
            <a:off x="152400" y="88105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  <p:sp>
        <p:nvSpPr>
          <p:cNvPr id="9" name="Slide Number Placeholder 3"/>
          <p:cNvSpPr txBox="1">
            <a:spLocks/>
          </p:cNvSpPr>
          <p:nvPr userDrawn="1"/>
        </p:nvSpPr>
        <p:spPr>
          <a:xfrm>
            <a:off x="8305800" y="88105"/>
            <a:ext cx="6858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F52EC2-2C0B-4C03-9888-0B25156ED88D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-19050"/>
            <a:ext cx="9144000" cy="81394"/>
          </a:xfrm>
          <a:prstGeom prst="rect">
            <a:avLst/>
          </a:prstGeom>
          <a:solidFill>
            <a:srgbClr val="553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512475"/>
            <a:ext cx="1447800" cy="38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79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hyperlink" Target="http://www.nyshcr.org/Forms/FairHousing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d.ny.gov/MWBE/Certification.html" TargetMode="External"/><Relationship Id="rId2" Type="http://schemas.openxmlformats.org/officeDocument/2006/relationships/hyperlink" Target="https://ny.newnycontracts.com/FrontEnd/VendorSearchPublic.asp?TN=ny&amp;XID=4687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shcr.org/AboutUs/Offices/FairHousing/MWBE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Lisa.Rambaran@nyshcr.org" TargetMode="External"/><Relationship Id="rId2" Type="http://schemas.openxmlformats.org/officeDocument/2006/relationships/hyperlink" Target="mailto:Tameika.Edwards@nyshcr.or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hyperlink" Target="mailto:Terry.Owens@nyshcr.org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Econ.Opportunity@nyshcr.or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57200" y="1809750"/>
            <a:ext cx="7696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M/WBE Compliance </a:t>
            </a:r>
            <a:endParaRPr lang="en-US" sz="40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5768" y="2517637"/>
            <a:ext cx="751523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Tools for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Non-For-Profit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Grantees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68" y="341028"/>
            <a:ext cx="4817752" cy="826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3867150"/>
            <a:ext cx="6934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 the Office of Economic Opportunity and Partnership Development 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collaboration with 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Affordable Housing Corporation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York State Rural Housing Coalition, Inc. 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York State Rural Advocates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8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495550"/>
            <a:ext cx="457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476750"/>
            <a:ext cx="2385290" cy="40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2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07282"/>
            <a:ext cx="4040188" cy="48101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NYS Executive Law Article 15-A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191" y="1885950"/>
            <a:ext cx="4040188" cy="1625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/>
              <a:t>Signed into law to promote employment and business opportunities on State contracts for minority and women-owned businesses.</a:t>
            </a:r>
            <a:endParaRPr lang="en-US" sz="1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38275"/>
            <a:ext cx="4041775" cy="481012"/>
          </a:xfrm>
        </p:spPr>
        <p:txBody>
          <a:bodyPr>
            <a:no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5 NYCRR Parts 142-144 for All State Contracts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19287"/>
            <a:ext cx="4041775" cy="2387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/>
              <a:t>(1) in excess of $25,000 for labor, services, equipment, materials or any combination.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 smtClean="0"/>
              <a:t>(2) in excess of $100,000 for real property renovations and construction</a:t>
            </a:r>
            <a:endParaRPr lang="en-US" sz="1600" dirty="0"/>
          </a:p>
        </p:txBody>
      </p:sp>
      <p:sp>
        <p:nvSpPr>
          <p:cNvPr id="7" name="Title 6"/>
          <p:cNvSpPr txBox="1">
            <a:spLocks noGrp="1"/>
          </p:cNvSpPr>
          <p:nvPr>
            <p:ph type="title"/>
          </p:nvPr>
        </p:nvSpPr>
        <p:spPr>
          <a:xfrm>
            <a:off x="457200" y="342612"/>
            <a:ext cx="8229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Governing Regulations</a:t>
            </a:r>
            <a:endParaRPr lang="en-US" sz="32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172200" y="4456906"/>
            <a:ext cx="2895600" cy="61833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8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" y="418020"/>
            <a:ext cx="8686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Grantee Compliance Requirements</a:t>
            </a:r>
            <a:endParaRPr lang="en-US" sz="32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1352550"/>
            <a:ext cx="8763000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Maintain centralized records on participating MBEs and WBEs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Document dollar amount of contract/subcontracts awarded to MBEs and WBEs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Report quarterly to HCR’s Office of Economic Opportunity &amp; Partnership Development (OEOPD)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 the 5</a:t>
            </a:r>
            <a:r>
              <a:rPr lang="en-U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day of the month following the end of each quarter: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590" y="4476750"/>
            <a:ext cx="2354810" cy="480303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92332"/>
              </p:ext>
            </p:extLst>
          </p:nvPr>
        </p:nvGraphicFramePr>
        <p:xfrm>
          <a:off x="609600" y="3753209"/>
          <a:ext cx="5623560" cy="10283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4520"/>
                <a:gridCol w="1874520"/>
                <a:gridCol w="1874520"/>
              </a:tblGrid>
              <a:tr h="3427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Quarter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Reporting Period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(Payments Made)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Due Date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713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</a:t>
                      </a:r>
                      <a:r>
                        <a:rPr lang="en-US" sz="1000" baseline="30000" dirty="0">
                          <a:effectLst/>
                        </a:rPr>
                        <a:t>st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April 1-June 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July 5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713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r>
                        <a:rPr lang="en-US" sz="1000" baseline="30000">
                          <a:effectLst/>
                        </a:rPr>
                        <a:t>nd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July 1-September 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October 5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713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r>
                        <a:rPr lang="en-US" sz="1000" baseline="30000">
                          <a:effectLst/>
                        </a:rPr>
                        <a:t>rd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October 1-December 31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January 5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713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r>
                        <a:rPr lang="en-US" sz="1000" baseline="30000">
                          <a:effectLst/>
                        </a:rPr>
                        <a:t>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January 1-March 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April 5</a:t>
                      </a:r>
                      <a:r>
                        <a:rPr lang="en-US" sz="1000" baseline="30000" dirty="0">
                          <a:effectLst/>
                        </a:rPr>
                        <a:t>th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14079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895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 smtClean="0"/>
              <a:t>Start with the AHC grant awarded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 smtClean="0"/>
              <a:t>Deduct administrative costs </a:t>
            </a:r>
            <a:r>
              <a:rPr lang="en-US" sz="2000" dirty="0"/>
              <a:t>(</a:t>
            </a:r>
            <a:r>
              <a:rPr lang="en-US" sz="2000" dirty="0" smtClean="0"/>
              <a:t>if applicable</a:t>
            </a:r>
            <a:r>
              <a:rPr lang="en-US" sz="2000" dirty="0"/>
              <a:t>)</a:t>
            </a:r>
            <a:endParaRPr lang="en-US" sz="20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 smtClean="0"/>
              <a:t>Up to 10%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 smtClean="0"/>
              <a:t>Deduct acquisition costs </a:t>
            </a:r>
            <a:r>
              <a:rPr lang="en-US" sz="2000" dirty="0"/>
              <a:t>(</a:t>
            </a:r>
            <a:r>
              <a:rPr lang="en-US" sz="2000" dirty="0" smtClean="0"/>
              <a:t>if applicable</a:t>
            </a:r>
            <a:r>
              <a:rPr lang="en-US" sz="2000" dirty="0"/>
              <a:t>)</a:t>
            </a:r>
            <a:r>
              <a:rPr lang="en-US" sz="2000" dirty="0" smtClean="0"/>
              <a:t>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 smtClean="0"/>
              <a:t>Up to 49%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 smtClean="0"/>
              <a:t>Apply MWBE goal to remaining awarded funds used for construction related hard and/or soft costs</a:t>
            </a:r>
            <a:endParaRPr lang="en-US" sz="2000" dirty="0"/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342612"/>
            <a:ext cx="8229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D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Applying the MWBE Goal</a:t>
            </a:r>
            <a:endParaRPr lang="en-US" sz="3200" b="1" dirty="0">
              <a:solidFill>
                <a:srgbClr val="002D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590" y="4476750"/>
            <a:ext cx="2354810" cy="48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4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495550"/>
            <a:ext cx="45720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</a:p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1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438150"/>
            <a:ext cx="5611150" cy="4569358"/>
          </a:xfrm>
        </p:spPr>
      </p:pic>
      <p:pic>
        <p:nvPicPr>
          <p:cNvPr id="4" name="Picture 3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438" y="819150"/>
            <a:ext cx="1752600" cy="7267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03438" y="2848966"/>
            <a:ext cx="213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hlinkClick r:id="rId4"/>
              </a:rPr>
              <a:t>Click here for our forms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6703438" y="1597266"/>
            <a:ext cx="2281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visit our website for the required compliance forms.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2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D73"/>
                </a:solidFill>
              </a:rPr>
              <a:t>M/WBE Utilization Plan</a:t>
            </a:r>
            <a:endParaRPr lang="en-US" sz="3200" b="1" dirty="0">
              <a:solidFill>
                <a:srgbClr val="002D73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200400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/>
              <a:t>Shows </a:t>
            </a:r>
            <a:r>
              <a:rPr lang="en-US" sz="2000" dirty="0" smtClean="0"/>
              <a:t>the </a:t>
            </a:r>
            <a:r>
              <a:rPr lang="en-US" sz="2000" dirty="0"/>
              <a:t>projected use of </a:t>
            </a:r>
            <a:r>
              <a:rPr lang="en-US" sz="2000" dirty="0" smtClean="0"/>
              <a:t>New York State certified MWBEs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 smtClean="0"/>
              <a:t>Must reflect M/WBE utilization up to the required dollar amounts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100" dirty="0"/>
              <a:t>New applicants must submit </a:t>
            </a:r>
            <a:r>
              <a:rPr lang="en-US" sz="2100" dirty="0" smtClean="0"/>
              <a:t>a preliminary plan </a:t>
            </a:r>
            <a:r>
              <a:rPr lang="en-US" sz="2100" dirty="0"/>
              <a:t>before the </a:t>
            </a:r>
            <a:r>
              <a:rPr lang="en-US" sz="2100" dirty="0" smtClean="0"/>
              <a:t>funding award </a:t>
            </a:r>
            <a:r>
              <a:rPr lang="en-US" sz="2100" dirty="0"/>
              <a:t>is approved to move forward into contracting. Existing projects must submit an approved </a:t>
            </a:r>
            <a:r>
              <a:rPr lang="en-US" sz="2100" dirty="0" smtClean="0"/>
              <a:t>utilization </a:t>
            </a:r>
            <a:r>
              <a:rPr lang="en-US" sz="2100" dirty="0"/>
              <a:t>p</a:t>
            </a:r>
            <a:r>
              <a:rPr lang="en-US" sz="2100" dirty="0" smtClean="0"/>
              <a:t>lan</a:t>
            </a:r>
            <a:r>
              <a:rPr lang="en-US" sz="2100" dirty="0"/>
              <a:t>, if one was not submitted </a:t>
            </a:r>
            <a:r>
              <a:rPr lang="en-US" sz="2100" dirty="0" smtClean="0"/>
              <a:t>prior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FF0000"/>
                </a:solidFill>
              </a:rPr>
              <a:t>Home Improvement </a:t>
            </a:r>
            <a:r>
              <a:rPr lang="en-US" sz="2000" dirty="0" smtClean="0"/>
              <a:t>Grantees </a:t>
            </a:r>
            <a:r>
              <a:rPr lang="en-US" sz="2000" dirty="0"/>
              <a:t>must identify a pool of contractors including MWBEs for the home owners to choose from. This pool of contractors should be listed on the utilization plan, with estimated cost. </a:t>
            </a:r>
            <a:r>
              <a:rPr lang="en-US" sz="2000" dirty="0" smtClean="0"/>
              <a:t>By </a:t>
            </a:r>
            <a:r>
              <a:rPr lang="en-US" sz="2000" dirty="0"/>
              <a:t>establishing a pool of qualified and certified firms, this will help in completing a </a:t>
            </a:r>
            <a:r>
              <a:rPr lang="en-US" sz="2000" dirty="0" smtClean="0"/>
              <a:t>Good Faith Effort </a:t>
            </a:r>
            <a:r>
              <a:rPr lang="en-US" sz="2000" dirty="0"/>
              <a:t>package at the end of the project. </a:t>
            </a:r>
            <a:endParaRPr lang="en-US" sz="2000" dirty="0" smtClean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 smtClean="0"/>
              <a:t>Amended </a:t>
            </a:r>
            <a:r>
              <a:rPr lang="en-US" sz="2000" dirty="0"/>
              <a:t>plans will be accepted 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endParaRPr lang="en-US" sz="1700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646569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952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15" y="361950"/>
            <a:ext cx="6781800" cy="4077936"/>
          </a:xfrm>
        </p:spPr>
      </p:pic>
    </p:spTree>
    <p:extLst>
      <p:ext uri="{BB962C8B-B14F-4D97-AF65-F5344CB8AC3E}">
        <p14:creationId xmlns:p14="http://schemas.microsoft.com/office/powerpoint/2010/main" val="15583177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D73"/>
                </a:solidFill>
              </a:rPr>
              <a:t>Cumulative Payment Statement</a:t>
            </a:r>
            <a:endParaRPr lang="en-US" sz="3200" dirty="0">
              <a:solidFill>
                <a:srgbClr val="002D7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 smtClean="0"/>
              <a:t>Details payments to </a:t>
            </a:r>
            <a:r>
              <a:rPr lang="en-US" sz="2000" u="sng" dirty="0" smtClean="0"/>
              <a:t>all</a:t>
            </a:r>
            <a:r>
              <a:rPr lang="en-US" sz="2000" dirty="0" smtClean="0"/>
              <a:t> subcontractors working on the project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/>
              <a:t>Report MBEs, WBEs, and non-MWBEs (subcontractors not qualified as a certified MBE or </a:t>
            </a:r>
            <a:r>
              <a:rPr lang="en-US" sz="2000" dirty="0" smtClean="0"/>
              <a:t>WBE “everyone else”)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 smtClean="0"/>
              <a:t>Indicate “No Activity” if there are no payments for the reporting period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 smtClean="0"/>
              <a:t>Required every quarter for the duration of the project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64656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449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20720"/>
            <a:ext cx="8610600" cy="390443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186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D73"/>
                </a:solidFill>
              </a:rPr>
              <a:t>Affirmation of Income Payment Statement</a:t>
            </a:r>
            <a:endParaRPr lang="en-US" sz="3200" dirty="0">
              <a:solidFill>
                <a:srgbClr val="002D73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 smtClean="0"/>
              <a:t>Confirms payment to certified M/WBE subcontractor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 smtClean="0"/>
              <a:t>Required for each MBE and WBE payment listed on the Cumulative Payment Statement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 smtClean="0"/>
              <a:t>Line 5b. must match the payment amount indicated on the Cumulative Payment Statement 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/>
              <a:t>Must be signed by </a:t>
            </a:r>
            <a:r>
              <a:rPr lang="en-US" sz="2000" dirty="0" smtClean="0"/>
              <a:t>both the </a:t>
            </a:r>
            <a:r>
              <a:rPr lang="en-US" sz="2000" dirty="0"/>
              <a:t>subcontractor and the grantee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540" y="2952750"/>
            <a:ext cx="4408640" cy="94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593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38150"/>
            <a:ext cx="4066942" cy="4419600"/>
          </a:xfr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065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495550"/>
            <a:ext cx="4648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Faith Efforts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4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9476397"/>
              </p:ext>
            </p:extLst>
          </p:nvPr>
        </p:nvGraphicFramePr>
        <p:xfrm>
          <a:off x="152400" y="388540"/>
          <a:ext cx="4267200" cy="4648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Acrobat Document" r:id="rId3" imgW="5829261" imgH="7543646" progId="AcroExch.Document.7">
                  <p:embed/>
                </p:oleObj>
              </mc:Choice>
              <mc:Fallback>
                <p:oleObj name="Acrobat Document" r:id="rId3" imgW="5829261" imgH="7543646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388540"/>
                        <a:ext cx="4267200" cy="4648201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4800600" y="640556"/>
            <a:ext cx="4114800" cy="378460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smtClean="0"/>
              <a:t>What is the Certification of Good Faith Efforts (GFE)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smtClean="0"/>
              <a:t>Who submits a GFE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smtClean="0"/>
              <a:t>When to submit a GFE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smtClean="0"/>
              <a:t>Where to obtain a GFE</a:t>
            </a:r>
          </a:p>
          <a:p>
            <a:endParaRPr lang="en-US" dirty="0"/>
          </a:p>
          <a:p>
            <a:r>
              <a:rPr lang="en-US" dirty="0" smtClean="0"/>
              <a:t>The GFE should include:</a:t>
            </a:r>
          </a:p>
          <a:p>
            <a:endParaRPr lang="en-US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sz="1100" dirty="0"/>
              <a:t>All certified and non-certified MWBE firms utilized during the project. Construction related trades and non-construction related trades offering professional services are acceptable</a:t>
            </a:r>
            <a:r>
              <a:rPr lang="en-US" sz="1100" dirty="0" smtClean="0"/>
              <a:t>.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endParaRPr lang="en-US" sz="1100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sz="1100" dirty="0"/>
              <a:t>All marketing efforts to reach minority and/or women owned businesses</a:t>
            </a:r>
            <a:r>
              <a:rPr lang="en-US" sz="1100" dirty="0" smtClean="0"/>
              <a:t>.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endParaRPr lang="en-US" sz="1100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sz="1100" dirty="0"/>
              <a:t>All bidding efforts to utilize minority and/or women owned businesses</a:t>
            </a:r>
            <a:r>
              <a:rPr lang="en-US" sz="1100" dirty="0" smtClean="0"/>
              <a:t>.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endParaRPr lang="en-US" sz="1100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sz="1100" dirty="0"/>
              <a:t>All outreach to increase minority and/or women workforce.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5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D73"/>
                </a:solidFill>
              </a:rPr>
              <a:t>GFE Marketing Efforts</a:t>
            </a:r>
            <a:endParaRPr lang="en-US" sz="2800" dirty="0">
              <a:solidFill>
                <a:srgbClr val="002D7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2419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Solicit in writing a reasonable </a:t>
            </a:r>
            <a:r>
              <a:rPr lang="en-US" sz="2000" dirty="0" smtClean="0"/>
              <a:t>number </a:t>
            </a:r>
            <a:r>
              <a:rPr lang="en-US" sz="2000" dirty="0"/>
              <a:t>of NYS-certified MWBEs.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Attend MWBE </a:t>
            </a:r>
            <a:r>
              <a:rPr lang="en-US" sz="2000" dirty="0" smtClean="0"/>
              <a:t>conferences/events</a:t>
            </a:r>
            <a:r>
              <a:rPr lang="en-US" sz="2000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Advertise in g</a:t>
            </a:r>
            <a:r>
              <a:rPr lang="en-US" sz="2000" dirty="0" smtClean="0"/>
              <a:t>eneral circulation</a:t>
            </a:r>
            <a:r>
              <a:rPr lang="en-US" sz="2000" dirty="0"/>
              <a:t>, </a:t>
            </a:r>
            <a:r>
              <a:rPr lang="en-US" sz="2000" dirty="0" smtClean="0"/>
              <a:t>trade associations, </a:t>
            </a:r>
            <a:r>
              <a:rPr lang="en-US" sz="2000" dirty="0"/>
              <a:t>MWBE </a:t>
            </a:r>
            <a:r>
              <a:rPr lang="en-US" sz="2000" dirty="0" smtClean="0"/>
              <a:t>publications </a:t>
            </a:r>
            <a:r>
              <a:rPr lang="en-US" sz="2000" dirty="0"/>
              <a:t>or </a:t>
            </a:r>
            <a:r>
              <a:rPr lang="en-US" sz="2000" dirty="0" smtClean="0"/>
              <a:t>newsletters</a:t>
            </a:r>
            <a:r>
              <a:rPr lang="en-US" sz="2000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Sponsor business opportunity-related meetings, conferences, seminars with minority organizations.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440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Post notices in common areas of housing developments, public housing authority buildings, </a:t>
            </a:r>
            <a:r>
              <a:rPr lang="en-US" sz="2000" dirty="0" smtClean="0"/>
              <a:t>schools</a:t>
            </a:r>
            <a:r>
              <a:rPr lang="en-US" sz="2000" dirty="0"/>
              <a:t>, daycare facilities.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Utilize local media, electronic and print, to promote contract and business opportunities for MBEs and WBEs.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Internet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/>
              <a:t>Social Media - Facebook, Twitter.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D73"/>
                </a:solidFill>
              </a:rPr>
              <a:t>GFE Marketing Efforts</a:t>
            </a:r>
            <a:endParaRPr lang="en-US" sz="2800" dirty="0">
              <a:solidFill>
                <a:srgbClr val="002D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2439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24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Place outreach material at movie theaters that provide for free public service announcements.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Partner with faith-based and community organizations that serve the minority population.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Conduct outreach activities at adult-education training centers or other community activity classes.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D73"/>
                </a:solidFill>
              </a:rPr>
              <a:t>GFE Marketing Efforts</a:t>
            </a:r>
            <a:endParaRPr lang="en-US" sz="2800" dirty="0">
              <a:solidFill>
                <a:srgbClr val="002D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6087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495550"/>
            <a:ext cx="457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Waivers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49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9150"/>
            <a:ext cx="8229600" cy="38100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1600" dirty="0" smtClean="0"/>
              <a:t>How to secure a waiver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1600" dirty="0" smtClean="0"/>
              <a:t>When to request a waiver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1600" dirty="0" smtClean="0"/>
              <a:t>Who approves the waivers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1600" dirty="0" smtClean="0"/>
              <a:t>How long is the approval process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1600" dirty="0" smtClean="0"/>
              <a:t>Programs that have successfully secured waivers 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200" dirty="0" smtClean="0"/>
              <a:t>Down payment and closing cost assistance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200" dirty="0" smtClean="0"/>
              <a:t>Manufactured home repair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200" dirty="0" smtClean="0"/>
              <a:t>Home Improvement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200" dirty="0"/>
              <a:t>Projects that have not met their MWBE </a:t>
            </a:r>
            <a:r>
              <a:rPr lang="en-US" sz="1200" dirty="0" smtClean="0"/>
              <a:t>goal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200" dirty="0" smtClean="0"/>
              <a:t>Gap Financing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en-US" sz="1600" dirty="0"/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765175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D73"/>
                </a:solidFill>
              </a:rPr>
              <a:t>Waivers</a:t>
            </a:r>
            <a:endParaRPr lang="en-US" sz="2800" dirty="0">
              <a:solidFill>
                <a:srgbClr val="002D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06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179" y="438150"/>
            <a:ext cx="8229600" cy="688975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D73"/>
                </a:solidFill>
              </a:rPr>
              <a:t>Gap Financing</a:t>
            </a:r>
            <a:endParaRPr lang="en-US" sz="2800" dirty="0">
              <a:solidFill>
                <a:srgbClr val="002D7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73" y="1276350"/>
            <a:ext cx="8229600" cy="2286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800" dirty="0" smtClean="0"/>
              <a:t>What is gap financing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800" dirty="0" smtClean="0"/>
              <a:t>How to secure a waiver for gap financing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800" dirty="0" smtClean="0"/>
              <a:t>When to request a waiver for gap financing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476750"/>
            <a:ext cx="238529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279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D73"/>
                </a:solidFill>
              </a:rPr>
              <a:t>Home Improvement</a:t>
            </a:r>
            <a:endParaRPr lang="en-US" sz="2800" dirty="0">
              <a:solidFill>
                <a:srgbClr val="002D73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800" dirty="0" smtClean="0"/>
              <a:t>Securing a waiver for home improvement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 smtClean="0"/>
              <a:t>Prepare a GFE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 smtClean="0"/>
              <a:t>Include a copy of your utilization plan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 smtClean="0"/>
              <a:t>Attach all efforts to meet the MWBE goal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525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495550"/>
            <a:ext cx="45720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 Goals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8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531019" y="815181"/>
            <a:ext cx="4040188" cy="481012"/>
          </a:xfrm>
        </p:spPr>
        <p:txBody>
          <a:bodyPr/>
          <a:lstStyle/>
          <a:p>
            <a:r>
              <a:rPr lang="en-US" dirty="0" smtClean="0">
                <a:solidFill>
                  <a:srgbClr val="646569"/>
                </a:solidFill>
              </a:rPr>
              <a:t>NYS Regional Map</a:t>
            </a:r>
            <a:endParaRPr lang="en-US" dirty="0">
              <a:solidFill>
                <a:srgbClr val="646569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16575"/>
            <a:ext cx="3733799" cy="3073400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645026" y="974502"/>
            <a:ext cx="4041775" cy="3363912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000" b="1" dirty="0" smtClean="0"/>
              <a:t>Region 1 Western New York</a:t>
            </a:r>
            <a:r>
              <a:rPr lang="en-US" sz="1000" dirty="0" smtClean="0"/>
              <a:t>: Allegany, Cattaraugus, Chautauqua, Erie, Niagara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000" b="1" dirty="0" smtClean="0"/>
              <a:t>Region 2 Finger Lakes</a:t>
            </a:r>
            <a:r>
              <a:rPr lang="en-US" sz="1000" dirty="0" smtClean="0"/>
              <a:t>: Genesee, Livingston, Monroe, Ontario, Orleans, Seneca, Wayne, Wyoming, Yates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000" b="1" dirty="0" smtClean="0"/>
              <a:t>Region 3 Central New York</a:t>
            </a:r>
            <a:r>
              <a:rPr lang="en-US" sz="1000" dirty="0" smtClean="0"/>
              <a:t>: Cayuga, Cortland, Madison, Onondaga, Oswego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000" b="1" dirty="0" smtClean="0"/>
              <a:t>Region 4 Southern Tier</a:t>
            </a:r>
            <a:r>
              <a:rPr lang="en-US" sz="1000" dirty="0" smtClean="0"/>
              <a:t>: Broome, Chemung, Chenango, Delaware, Schuyler, Steuben, Tioga, Tompkins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000" b="1" dirty="0" smtClean="0"/>
              <a:t>Region 5 Mohawk Valley</a:t>
            </a:r>
            <a:r>
              <a:rPr lang="en-US" sz="1000" dirty="0" smtClean="0"/>
              <a:t>: Fulton, Herkimer, Montgomery, Oneida, Otsego, Schoharie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000" b="1" dirty="0" smtClean="0"/>
              <a:t>Region 6 Capital Region</a:t>
            </a:r>
            <a:r>
              <a:rPr lang="en-US" sz="1000" dirty="0" smtClean="0"/>
              <a:t>: Albany, Columbia, Greene, Rensselaer, Saratoga, Schenectady, Warren, Washington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000" b="1" dirty="0" smtClean="0"/>
              <a:t>Region 7 North Country</a:t>
            </a:r>
            <a:r>
              <a:rPr lang="en-US" sz="1000" dirty="0" smtClean="0"/>
              <a:t>: Clinton, Essex, Franklin, Hamilton, Jefferson, Lewis, St. Lawrence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000" b="1" dirty="0" smtClean="0"/>
              <a:t>Region 8 Mid-Hudson</a:t>
            </a:r>
            <a:r>
              <a:rPr lang="en-US" sz="1000" dirty="0" smtClean="0"/>
              <a:t>: Dutchess, Orange, Putnam, Rockland, Sullivan, Ulster, Westchester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000" b="1" dirty="0" smtClean="0"/>
              <a:t>Region 9 Long Island</a:t>
            </a:r>
            <a:r>
              <a:rPr lang="en-US" sz="1000" dirty="0" smtClean="0"/>
              <a:t>: Nassau, Suffolk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000" b="1" dirty="0" smtClean="0"/>
              <a:t>Region 10 New York City</a:t>
            </a:r>
            <a:r>
              <a:rPr lang="en-US" sz="1000" dirty="0" smtClean="0"/>
              <a:t>: Bronx, Kings, New York, Queens, Richmond</a:t>
            </a:r>
            <a:endParaRPr lang="en-US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882852" y="634715"/>
            <a:ext cx="3008313" cy="871537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2D73"/>
                </a:solidFill>
              </a:rPr>
              <a:t>MBE/WBE Participation Goals by County</a:t>
            </a:r>
            <a:endParaRPr lang="en-US" dirty="0">
              <a:solidFill>
                <a:srgbClr val="002D73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401054"/>
              </p:ext>
            </p:extLst>
          </p:nvPr>
        </p:nvGraphicFramePr>
        <p:xfrm>
          <a:off x="152400" y="495300"/>
          <a:ext cx="5638800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7936"/>
                <a:gridCol w="1508321"/>
                <a:gridCol w="1508321"/>
                <a:gridCol w="522111"/>
                <a:gridCol w="522111"/>
              </a:tblGrid>
              <a:tr h="159026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Counties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MBE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WBE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36104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Nassau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Bronx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Kings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New York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Orange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Putnam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Queens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Richmond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Rockland 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Suffolk 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Westchester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22%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10%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7078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Erie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Genesee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Livingston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Monroe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Niagara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Orleans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Ontario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Wayne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20%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10%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95130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Albany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Broome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Cayuga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Dutchess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Herkimer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Montgomery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Madison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Oneida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Onondaga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Oswego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Rensselaer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Saratoga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Schenectady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Schoharie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Tioga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20%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10%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590261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Allegany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Cattaraugus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Chautauqua 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Chemung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Chenango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Clinton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Columbia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Cortland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Delaware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Essex 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Franklin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Fulton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Greene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Hamilton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Jefferson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Lewis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Otsego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Schuyler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Seneca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St. Lawrence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Steuben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Sullivan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Tompkins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Ulster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Warren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Washington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Wyoming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200" dirty="0">
                          <a:effectLst/>
                        </a:rPr>
                        <a:t>Yates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10%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10%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  <p:sp>
        <p:nvSpPr>
          <p:cNvPr id="5" name="Title 8"/>
          <p:cNvSpPr txBox="1">
            <a:spLocks/>
          </p:cNvSpPr>
          <p:nvPr/>
        </p:nvSpPr>
        <p:spPr>
          <a:xfrm>
            <a:off x="5882853" y="1428750"/>
            <a:ext cx="3008313" cy="228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70000"/>
              </a:lnSpc>
              <a:spcAft>
                <a:spcPts val="600"/>
              </a:spcAft>
            </a:pPr>
            <a:r>
              <a:rPr lang="en-US" sz="1800" dirty="0"/>
              <a:t>MWBE goals have been established based on availability within the county.  The MWBE participation </a:t>
            </a:r>
            <a:r>
              <a:rPr lang="en-US" sz="1800" dirty="0" smtClean="0"/>
              <a:t>goals relate </a:t>
            </a:r>
            <a:r>
              <a:rPr lang="en-US" sz="1800" dirty="0"/>
              <a:t>to the state certified minority and/or women owned </a:t>
            </a:r>
            <a:r>
              <a:rPr lang="en-US" sz="1800" dirty="0" smtClean="0"/>
              <a:t>business enterprises </a:t>
            </a:r>
            <a:r>
              <a:rPr lang="en-US" sz="1800" dirty="0"/>
              <a:t>working on the </a:t>
            </a:r>
            <a:r>
              <a:rPr lang="en-US" sz="1800" dirty="0" smtClean="0"/>
              <a:t>projects statewide</a:t>
            </a:r>
            <a:endParaRPr lang="en-US" sz="1800" dirty="0">
              <a:solidFill>
                <a:srgbClr val="002D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1635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2495550"/>
            <a:ext cx="4572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0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1950"/>
            <a:ext cx="8229600" cy="8572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D73"/>
                </a:solidFill>
              </a:rPr>
              <a:t>New York State Empire State Development (ESD)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800" dirty="0" smtClean="0">
                <a:solidFill>
                  <a:srgbClr val="FF0000"/>
                </a:solidFill>
              </a:rPr>
              <a:t>Division of Minority and Women Business Development (DMWBD)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4950"/>
            <a:ext cx="8229600" cy="1905000"/>
          </a:xfrm>
        </p:spPr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1600" dirty="0" smtClean="0"/>
              <a:t>All certification questions should be directed to ESD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1600" dirty="0" smtClean="0"/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1600" dirty="0" smtClean="0"/>
              <a:t>Maintains </a:t>
            </a:r>
            <a:r>
              <a:rPr lang="en-US" sz="1600" dirty="0"/>
              <a:t>directory of certified Minority and Women-Owned businesses in New York </a:t>
            </a:r>
            <a:r>
              <a:rPr lang="en-US" sz="1600" dirty="0">
                <a:solidFill>
                  <a:prstClr val="black"/>
                </a:solidFill>
                <a:hlinkClick r:id="rId2"/>
              </a:rPr>
              <a:t>https://ny.newnycontracts.com/FrontEnd/VendorSearchPublic.asp?TN=ny&amp;XID=4687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1600" dirty="0">
              <a:solidFill>
                <a:prstClr val="black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1600" dirty="0"/>
              <a:t>Assist your organization in certification </a:t>
            </a:r>
            <a:r>
              <a:rPr lang="en-US" sz="1600" dirty="0">
                <a:hlinkClick r:id="rId3"/>
              </a:rPr>
              <a:t>http://www.esd.ny.gov/MWBE/Certification.html</a:t>
            </a:r>
            <a:endParaRPr lang="en-US" sz="16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5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1" y="1504950"/>
            <a:ext cx="1447800" cy="46315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 rot="13919944">
            <a:off x="7772401" y="2356206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8392539">
            <a:off x="6459390" y="2358994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61950"/>
            <a:ext cx="51054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437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76517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D73"/>
                </a:solidFill>
              </a:rPr>
              <a:t>Compliance Specialists</a:t>
            </a:r>
            <a:endParaRPr lang="en-US" sz="3600" dirty="0">
              <a:solidFill>
                <a:srgbClr val="002D7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747" y="971550"/>
            <a:ext cx="8229600" cy="36576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dirty="0"/>
              <a:t>Tameika Edwards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Tameika.Edwards@nyshcr.org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(212) 872 – 0359</a:t>
            </a:r>
          </a:p>
          <a:p>
            <a:pPr marL="0" indent="0" algn="ctr">
              <a:buNone/>
            </a:pPr>
            <a:r>
              <a:rPr lang="en-US" dirty="0"/>
              <a:t>Region 10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Lisa </a:t>
            </a:r>
            <a:r>
              <a:rPr lang="en-US" dirty="0"/>
              <a:t>Rambaran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Lisa.Rambaran@nyshcr.org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(212) 872 – 0340</a:t>
            </a:r>
          </a:p>
          <a:p>
            <a:pPr marL="0" indent="0" algn="ctr">
              <a:buNone/>
            </a:pPr>
            <a:r>
              <a:rPr lang="en-US" dirty="0"/>
              <a:t>Region </a:t>
            </a:r>
            <a:r>
              <a:rPr lang="en-US" dirty="0" smtClean="0"/>
              <a:t>1-9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Terry Owens</a:t>
            </a:r>
          </a:p>
          <a:p>
            <a:pPr marL="0" indent="0" algn="ctr">
              <a:buNone/>
            </a:pPr>
            <a:r>
              <a:rPr lang="en-US" dirty="0" smtClean="0">
                <a:hlinkClick r:id="rId4"/>
              </a:rPr>
              <a:t>Terry.Owens@nyshcr.org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(518) 485 – 1935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476750"/>
            <a:ext cx="266421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439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63218"/>
            <a:ext cx="7772400" cy="1101725"/>
          </a:xfrm>
        </p:spPr>
        <p:txBody>
          <a:bodyPr/>
          <a:lstStyle/>
          <a:p>
            <a:r>
              <a:rPr lang="en-US" dirty="0" smtClean="0">
                <a:solidFill>
                  <a:srgbClr val="002D73"/>
                </a:solidFill>
              </a:rPr>
              <a:t>Questions/Comments</a:t>
            </a:r>
            <a:endParaRPr lang="en-US" dirty="0">
              <a:solidFill>
                <a:srgbClr val="002D7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1657350"/>
            <a:ext cx="7239000" cy="2767806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Thank you for your support and commitment to increasing MWBE participation. 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Please submit all questions and/or comments to the Office of Economic Opportunity and Partnership Development at </a:t>
            </a:r>
          </a:p>
          <a:p>
            <a:r>
              <a:rPr lang="en-US" dirty="0" smtClean="0">
                <a:hlinkClick r:id="rId2"/>
              </a:rPr>
              <a:t>Econ.Opportunity@nyshcr.org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All questions and answers will be posted on the MWBE Corner within the next 10 days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95" y="4425156"/>
            <a:ext cx="2544955" cy="5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68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4F28972A90F4FA22AE756026CE609" ma:contentTypeVersion="0" ma:contentTypeDescription="Create a new document." ma:contentTypeScope="" ma:versionID="07afc77f3dfc321efa69e78ba7f510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93adde7ee1a707d6e9f5d130748084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73712F-8FAF-4E78-8CC0-FB8B33919E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F86441-E60D-4495-9820-50FFC7B27329}">
  <ds:schemaRefs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7B10221-28B1-4B1D-A542-0BCD872594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5436</TotalTime>
  <Words>1191</Words>
  <Application>Microsoft Office PowerPoint</Application>
  <PresentationFormat>On-screen Show (16:9)</PresentationFormat>
  <Paragraphs>241</Paragraphs>
  <Slides>30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Times New Roman</vt:lpstr>
      <vt:lpstr>Wingdings</vt:lpstr>
      <vt:lpstr>Cover Master</vt:lpstr>
      <vt:lpstr>Section Master</vt:lpstr>
      <vt:lpstr>2_Custom Design</vt:lpstr>
      <vt:lpstr>Acrobat Document</vt:lpstr>
      <vt:lpstr>PowerPoint Presentation</vt:lpstr>
      <vt:lpstr>PowerPoint Presentation</vt:lpstr>
      <vt:lpstr>Governing Regulations</vt:lpstr>
      <vt:lpstr>PowerPoint Presentation</vt:lpstr>
      <vt:lpstr>Applying the MWBE Goal</vt:lpstr>
      <vt:lpstr>PowerPoint Presentation</vt:lpstr>
      <vt:lpstr>PowerPoint Presentation</vt:lpstr>
      <vt:lpstr>M/WBE Utilization Plan</vt:lpstr>
      <vt:lpstr>PowerPoint Presentation</vt:lpstr>
      <vt:lpstr>Cumulative Payment Statement</vt:lpstr>
      <vt:lpstr>PowerPoint Presentation</vt:lpstr>
      <vt:lpstr>Affirmation of Income Payment Statement</vt:lpstr>
      <vt:lpstr>PowerPoint Presentation</vt:lpstr>
      <vt:lpstr>PowerPoint Presentation</vt:lpstr>
      <vt:lpstr>PowerPoint Presentation</vt:lpstr>
      <vt:lpstr>GFE Marketing Efforts</vt:lpstr>
      <vt:lpstr>GFE Marketing Efforts</vt:lpstr>
      <vt:lpstr>GFE Marketing Efforts</vt:lpstr>
      <vt:lpstr>PowerPoint Presentation</vt:lpstr>
      <vt:lpstr>Waivers</vt:lpstr>
      <vt:lpstr>Gap Financing</vt:lpstr>
      <vt:lpstr>Home Improvement</vt:lpstr>
      <vt:lpstr>PowerPoint Presentation</vt:lpstr>
      <vt:lpstr>PowerPoint Presentation</vt:lpstr>
      <vt:lpstr>MBE/WBE Participation Goals by County</vt:lpstr>
      <vt:lpstr>PowerPoint Presentation</vt:lpstr>
      <vt:lpstr>New York State Empire State Development (ESD) Division of Minority and Women Business Development (DMWBD)</vt:lpstr>
      <vt:lpstr>PowerPoint Presentation</vt:lpstr>
      <vt:lpstr>Compliance Specialists</vt:lpstr>
      <vt:lpstr>Questions/Comments</vt:lpstr>
    </vt:vector>
  </TitlesOfParts>
  <Company>New York State - Office of General Services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Warner, Jennifer</dc:creator>
  <cp:lastModifiedBy>Tameika Edwards</cp:lastModifiedBy>
  <cp:revision>173</cp:revision>
  <cp:lastPrinted>2016-02-04T15:51:18Z</cp:lastPrinted>
  <dcterms:created xsi:type="dcterms:W3CDTF">2014-12-09T18:34:34Z</dcterms:created>
  <dcterms:modified xsi:type="dcterms:W3CDTF">2016-02-24T15:42:48Z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0x0101006FC4F28972A90F4FA22AE756026CE609</vt:lpwstr>
  </property>
</Properties>
</file>